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64" r:id="rId2"/>
    <p:sldId id="292" r:id="rId3"/>
    <p:sldId id="453" r:id="rId4"/>
    <p:sldId id="452" r:id="rId5"/>
    <p:sldId id="454" r:id="rId6"/>
    <p:sldId id="455" r:id="rId7"/>
    <p:sldId id="456" r:id="rId8"/>
    <p:sldId id="457" r:id="rId9"/>
    <p:sldId id="1787" r:id="rId10"/>
    <p:sldId id="1798" r:id="rId11"/>
    <p:sldId id="1800" r:id="rId12"/>
    <p:sldId id="1801" r:id="rId13"/>
    <p:sldId id="1802" r:id="rId14"/>
    <p:sldId id="1803" r:id="rId15"/>
    <p:sldId id="1804" r:id="rId16"/>
    <p:sldId id="1805" r:id="rId17"/>
    <p:sldId id="1786" r:id="rId18"/>
    <p:sldId id="1780" r:id="rId19"/>
    <p:sldId id="1806" r:id="rId20"/>
    <p:sldId id="1785" r:id="rId21"/>
    <p:sldId id="1808" r:id="rId22"/>
    <p:sldId id="1769" r:id="rId23"/>
    <p:sldId id="1768" r:id="rId24"/>
    <p:sldId id="1771" r:id="rId25"/>
    <p:sldId id="1772" r:id="rId26"/>
    <p:sldId id="1770" r:id="rId27"/>
    <p:sldId id="1807" r:id="rId28"/>
    <p:sldId id="1784" r:id="rId29"/>
    <p:sldId id="1773" r:id="rId30"/>
    <p:sldId id="1783" r:id="rId31"/>
    <p:sldId id="1788" r:id="rId32"/>
    <p:sldId id="451"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autoAdjust="0"/>
    <p:restoredTop sz="90945" autoAdjust="0"/>
  </p:normalViewPr>
  <p:slideViewPr>
    <p:cSldViewPr snapToGrid="0">
      <p:cViewPr varScale="1">
        <p:scale>
          <a:sx n="119" d="100"/>
          <a:sy n="119" d="100"/>
        </p:scale>
        <p:origin x="81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224678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일반적으로 </a:t>
            </a:r>
            <a:r>
              <a:rPr lang="en-US" sz="1200" b="0" i="0" kern="1200" dirty="0">
                <a:solidFill>
                  <a:schemeClr val="tx1"/>
                </a:solidFill>
                <a:effectLst/>
                <a:latin typeface="+mn-lt"/>
                <a:ea typeface="+mn-ea"/>
                <a:cs typeface="+mn-cs"/>
              </a:rPr>
              <a:t>Neural Network</a:t>
            </a:r>
            <a:r>
              <a:rPr lang="ko-KR" altLang="en-US" sz="1200" b="0" i="0" kern="1200" dirty="0">
                <a:solidFill>
                  <a:schemeClr val="tx1"/>
                </a:solidFill>
                <a:effectLst/>
                <a:latin typeface="+mn-lt"/>
                <a:ea typeface="+mn-ea"/>
                <a:cs typeface="+mn-cs"/>
              </a:rPr>
              <a:t>는 </a:t>
            </a:r>
            <a:r>
              <a:rPr lang="en-US" altLang="ko-KR" sz="1200" b="0" i="0" kern="12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bit floating point(FP32) precision</a:t>
            </a:r>
            <a:r>
              <a:rPr lang="ko-KR" altLang="en-US" sz="1200" b="0" i="0" kern="1200" dirty="0">
                <a:solidFill>
                  <a:schemeClr val="tx1"/>
                </a:solidFill>
                <a:effectLst/>
                <a:latin typeface="+mn-lt"/>
                <a:ea typeface="+mn-ea"/>
                <a:cs typeface="+mn-cs"/>
              </a:rPr>
              <a:t>을 이용하여 학습이 진행됩니다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하지만 최신 하드웨어에서는 </a:t>
            </a:r>
            <a:r>
              <a:rPr lang="en-US" sz="1200" b="0" i="0" kern="1200" dirty="0">
                <a:solidFill>
                  <a:schemeClr val="tx1"/>
                </a:solidFill>
                <a:effectLst/>
                <a:latin typeface="+mn-lt"/>
                <a:ea typeface="+mn-ea"/>
                <a:cs typeface="+mn-cs"/>
              </a:rPr>
              <a:t>lower precision </a:t>
            </a:r>
            <a:r>
              <a:rPr lang="ko-KR" altLang="en-US" sz="1200" b="0" i="0" kern="1200" dirty="0">
                <a:solidFill>
                  <a:schemeClr val="tx1"/>
                </a:solidFill>
                <a:effectLst/>
                <a:latin typeface="+mn-lt"/>
                <a:ea typeface="+mn-ea"/>
                <a:cs typeface="+mn-cs"/>
              </a:rPr>
              <a:t>계산이 지원되면서 속도에서 큰 이점을 얻을 수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들자면</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NVIDIA V100</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14</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일 때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에서는 </a:t>
            </a:r>
            <a:r>
              <a:rPr lang="en-US" altLang="ko-KR" sz="1200" b="0" i="0" kern="1200" dirty="0">
                <a:solidFill>
                  <a:schemeClr val="tx1"/>
                </a:solidFill>
                <a:effectLst/>
                <a:latin typeface="+mn-lt"/>
                <a:ea typeface="+mn-ea"/>
                <a:cs typeface="+mn-cs"/>
              </a:rPr>
              <a:t>100 </a:t>
            </a:r>
            <a:r>
              <a:rPr lang="en-US" sz="1200" b="0" i="0" kern="1200" dirty="0">
                <a:solidFill>
                  <a:schemeClr val="tx1"/>
                </a:solidFill>
                <a:effectLst/>
                <a:latin typeface="+mn-lt"/>
                <a:ea typeface="+mn-ea"/>
                <a:cs typeface="+mn-cs"/>
              </a:rPr>
              <a:t>TFLOPS</a:t>
            </a:r>
            <a:r>
              <a:rPr lang="ko-KR" altLang="en-US" sz="1200" b="0" i="0" kern="1200" dirty="0">
                <a:solidFill>
                  <a:schemeClr val="tx1"/>
                </a:solidFill>
                <a:effectLst/>
                <a:latin typeface="+mn-lt"/>
                <a:ea typeface="+mn-ea"/>
                <a:cs typeface="+mn-cs"/>
              </a:rPr>
              <a:t>가 가능하며 전체적인 학습 속도도 </a:t>
            </a:r>
            <a:r>
              <a:rPr lang="en-US" sz="1200" b="0" i="0" kern="1200" dirty="0">
                <a:solidFill>
                  <a:schemeClr val="tx1"/>
                </a:solidFill>
                <a:effectLst/>
                <a:latin typeface="+mn-lt"/>
                <a:ea typeface="+mn-ea"/>
                <a:cs typeface="+mn-cs"/>
              </a:rPr>
              <a:t>FP32 </a:t>
            </a:r>
            <a:r>
              <a:rPr lang="ko-KR" altLang="en-US" sz="1200" b="0" i="0" kern="1200" dirty="0">
                <a:solidFill>
                  <a:schemeClr val="tx1"/>
                </a:solidFill>
                <a:effectLst/>
                <a:latin typeface="+mn-lt"/>
                <a:ea typeface="+mn-ea"/>
                <a:cs typeface="+mn-cs"/>
              </a:rPr>
              <a:t>대비 </a:t>
            </a:r>
            <a:r>
              <a:rPr lang="en-US" sz="1200" b="0" i="0" kern="1200" dirty="0">
                <a:solidFill>
                  <a:schemeClr val="tx1"/>
                </a:solidFill>
                <a:effectLst/>
                <a:latin typeface="+mn-lt"/>
                <a:ea typeface="+mn-ea"/>
                <a:cs typeface="+mn-cs"/>
              </a:rPr>
              <a:t>FP16</a:t>
            </a:r>
            <a:r>
              <a:rPr lang="ko-KR" altLang="en-US" sz="1200" b="0" i="0" kern="1200" dirty="0">
                <a:solidFill>
                  <a:schemeClr val="tx1"/>
                </a:solidFill>
                <a:effectLst/>
                <a:latin typeface="+mn-lt"/>
                <a:ea typeface="+mn-ea"/>
                <a:cs typeface="+mn-cs"/>
              </a:rPr>
              <a:t>에서 약 </a:t>
            </a:r>
            <a:r>
              <a:rPr lang="en-US" altLang="ko-KR" sz="1200" b="0" i="0" kern="1200" dirty="0">
                <a:solidFill>
                  <a:schemeClr val="tx1"/>
                </a:solidFill>
                <a:effectLst/>
                <a:latin typeface="+mn-lt"/>
                <a:ea typeface="+mn-ea"/>
                <a:cs typeface="+mn-cs"/>
              </a:rPr>
              <a:t>2~3</a:t>
            </a:r>
            <a:r>
              <a:rPr lang="ko-KR" altLang="en-US" sz="1200" b="0" i="0" kern="1200" dirty="0">
                <a:solidFill>
                  <a:schemeClr val="tx1"/>
                </a:solidFill>
                <a:effectLst/>
                <a:latin typeface="+mn-lt"/>
                <a:ea typeface="+mn-ea"/>
                <a:cs typeface="+mn-cs"/>
              </a:rPr>
              <a:t>배 빠르다고 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Summing up with the efficient training techniques, we are able to speed up the training speed by up to 3 times while still being able to slightly improve the </a:t>
            </a:r>
            <a:r>
              <a:rPr lang="en-US" altLang="ko-KR" sz="1200" b="0" i="0" kern="1200" dirty="0" err="1">
                <a:solidFill>
                  <a:schemeClr val="tx1"/>
                </a:solidFill>
                <a:effectLst/>
                <a:latin typeface="+mn-lt"/>
                <a:ea typeface="+mn-ea"/>
                <a:cs typeface="+mn-cs"/>
              </a:rPr>
              <a:t>accruracies</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35840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17</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multiple variants of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models.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20</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to the </a:t>
            </a:r>
            <a:r>
              <a:rPr lang="en-US" dirty="0" err="1"/>
              <a:t>GluonCV</a:t>
            </a:r>
            <a:r>
              <a:rPr lang="en-US" dirty="0"/>
              <a:t> implementations for the state of the art models, please take a note that all the materials are always open sourced and tutorials are available on the website. You are welcome to check out the models and pretrained weights on the website because we will regularly update the latest models. For example, in this table we always provide the better than reference pretrained models. For </a:t>
            </a:r>
            <a:r>
              <a:rPr lang="en-US" dirty="0" err="1"/>
              <a:t>mobilenet</a:t>
            </a:r>
            <a:r>
              <a:rPr lang="en-US" dirty="0"/>
              <a:t> v3, AFAIK, we are the first to provide pretrained models and fully reproducible hyper-parameters.</a:t>
            </a:r>
          </a:p>
        </p:txBody>
      </p:sp>
      <p:sp>
        <p:nvSpPr>
          <p:cNvPr id="4" name="Slide Number Placeholder 3"/>
          <p:cNvSpPr>
            <a:spLocks noGrp="1"/>
          </p:cNvSpPr>
          <p:nvPr>
            <p:ph type="sldNum" sz="quarter" idx="5"/>
          </p:nvPr>
        </p:nvSpPr>
        <p:spPr/>
        <p:txBody>
          <a:bodyPr/>
          <a:lstStyle/>
          <a:p>
            <a:fld id="{DF33ED36-274F-43BF-A042-C857500FBB88}" type="slidenum">
              <a:rPr lang="en-US" smtClean="0"/>
              <a:t>2</a:t>
            </a:fld>
            <a:endParaRPr lang="en-US"/>
          </a:p>
        </p:txBody>
      </p:sp>
    </p:spTree>
    <p:extLst>
      <p:ext uri="{BB962C8B-B14F-4D97-AF65-F5344CB8AC3E}">
        <p14:creationId xmlns:p14="http://schemas.microsoft.com/office/powerpoint/2010/main" val="291925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10/22/19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proposed methods generalize in other tasks, which is very important.</a:t>
            </a:r>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start with the most fundamental but very important topic: image classification, which is the foundation of so many computer vision tasks. I will also go through some of the details that help boosting the accuracy of the most widely used Image classification models.</a:t>
            </a:r>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6736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31</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on the training details, which … &lt;continue on screen&gt;</a:t>
            </a:r>
          </a:p>
          <a:p>
            <a:endParaRPr lang="en-US" dirty="0"/>
          </a:p>
          <a:p>
            <a:r>
              <a:rPr lang="en-US" dirty="0"/>
              <a:t>Let’s take a look at the table here. I have highlighted the results, and you can notice here that training procedure and minor tweaks of the network can improve the most widely used renset50 to 79% accuracy, outperforms newer architectures without these modifications.</a:t>
            </a:r>
          </a:p>
        </p:txBody>
      </p:sp>
      <p:sp>
        <p:nvSpPr>
          <p:cNvPr id="4" name="Slide Number Placeholder 3"/>
          <p:cNvSpPr>
            <a:spLocks noGrp="1"/>
          </p:cNvSpPr>
          <p:nvPr>
            <p:ph type="sldNum" sz="quarter" idx="5"/>
          </p:nvPr>
        </p:nvSpPr>
        <p:spPr/>
        <p:txBody>
          <a:bodyPr/>
          <a:lstStyle/>
          <a:p>
            <a:fld id="{DF33ED36-274F-43BF-A042-C857500FBB88}" type="slidenum">
              <a:rPr lang="en-US" smtClean="0"/>
              <a:t>4</a:t>
            </a:fld>
            <a:endParaRPr lang="en-US"/>
          </a:p>
        </p:txBody>
      </p:sp>
    </p:spTree>
    <p:extLst>
      <p:ext uri="{BB962C8B-B14F-4D97-AF65-F5344CB8AC3E}">
        <p14:creationId xmlns:p14="http://schemas.microsoft.com/office/powerpoint/2010/main" val="12224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pseudo code of a typical training loop…</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132437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fair comparison, we first provide a baseline benchmark with the following settings. This is the standard setup that was commonly used to train models on </a:t>
            </a:r>
            <a:r>
              <a:rPr lang="en-US" dirty="0" err="1"/>
              <a:t>imagenet</a:t>
            </a:r>
            <a:r>
              <a:rPr lang="en-US" dirty="0"/>
              <a:t>.</a:t>
            </a:r>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219488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provided here is generated using the baseline settings. We can see that except that </a:t>
            </a:r>
            <a:r>
              <a:rPr lang="en-US" dirty="0" err="1"/>
              <a:t>resnet</a:t>
            </a:r>
            <a:r>
              <a:rPr lang="en-US" dirty="0"/>
              <a:t> 50 is slightly better the results claimed in paper, the rest of the models are worse than the number reported in their papers.</a:t>
            </a:r>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106933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start explaining the training procedures using </a:t>
            </a:r>
            <a:r>
              <a:rPr lang="en-US" dirty="0" err="1"/>
              <a:t>GluonCV</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78609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arxiv.org/pdf/1706.02677.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gluon-cv.mxnet.io/model_zoo/classification.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6.png"/><Relationship Id="rId4" Type="http://schemas.openxmlformats.org/officeDocument/2006/relationships/hyperlink" Target="https://arxiv.org/abs/1608.0398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arxiv.org/abs/1503.0253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b="1"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3.3 Experimental Results</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4">
                  <a:extLst>
                    <a:ext uri="{A12FA001-AC4F-418D-AE19-62706E023703}">
                      <ahyp:hlinkClr xmlns:ahyp="http://schemas.microsoft.com/office/drawing/2018/hyperlinkcolor" val="tx"/>
                    </a:ext>
                  </a:extLst>
                </a:hlinkClick>
              </a:rPr>
              <a:t>https://hoya012.github.io/blog/Bag-of-Tricks-for-Image-Classification-with-Convolutional-Neural-Networks-Review/</a:t>
            </a:r>
            <a:endParaRPr lang="en-US" sz="1100" dirty="0">
              <a:solidFill>
                <a:schemeClr val="bg1"/>
              </a:solidFill>
            </a:endParaRPr>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4549677" y="1816485"/>
            <a:ext cx="4496452"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4453666" y="2196049"/>
            <a:ext cx="2034880"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3"/>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6">
                  <a:extLst>
                    <a:ext uri="{A12FA001-AC4F-418D-AE19-62706E023703}">
                      <ahyp:hlinkClr xmlns:ahyp="http://schemas.microsoft.com/office/drawing/2018/hyperlinkcolor" val="tx"/>
                    </a:ext>
                  </a:extLst>
                </a:hlinkClick>
              </a:rPr>
              <a:t>https://towardsdatascience.com/https-medium-com-reina-wang-tw-stochastic-gradient-descent-with-restarts-5f511975163</a:t>
            </a:r>
            <a:endParaRPr lang="en-US" sz="1100" dirty="0">
              <a:solidFill>
                <a:schemeClr val="bg1"/>
              </a:solidFill>
            </a:endParaRPr>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4" y="2256152"/>
            <a:ext cx="5963802" cy="36195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1E97E3-6B9E-444B-9E41-40BD51EA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386" y="849539"/>
            <a:ext cx="7551228" cy="5158921"/>
          </a:xfrm>
          <a:prstGeom prst="rect">
            <a:avLst/>
          </a:prstGeom>
        </p:spPr>
      </p:pic>
      <p:sp>
        <p:nvSpPr>
          <p:cNvPr id="2" name="Rectangle 1">
            <a:extLst>
              <a:ext uri="{FF2B5EF4-FFF2-40B4-BE49-F238E27FC236}">
                <a16:creationId xmlns:a16="http://schemas.microsoft.com/office/drawing/2014/main" id="{B21CA13E-7C9D-DE4F-B4B2-0B37DF6CCEE0}"/>
              </a:ext>
            </a:extLst>
          </p:cNvPr>
          <p:cNvSpPr/>
          <p:nvPr/>
        </p:nvSpPr>
        <p:spPr>
          <a:xfrm>
            <a:off x="172509" y="92344"/>
            <a:ext cx="3879267" cy="646331"/>
          </a:xfrm>
          <a:prstGeom prst="rect">
            <a:avLst/>
          </a:prstGeom>
        </p:spPr>
        <p:txBody>
          <a:bodyPr wrap="none">
            <a:spAutoFit/>
          </a:bodyPr>
          <a:lstStyle/>
          <a:p>
            <a:r>
              <a:rPr lang="en-US" sz="3600" dirty="0">
                <a:solidFill>
                  <a:schemeClr val="bg1"/>
                </a:solidFill>
              </a:rPr>
              <a:t>Training Procedures</a:t>
            </a:r>
          </a:p>
        </p:txBody>
      </p:sp>
    </p:spTree>
    <p:extLst>
      <p:ext uri="{BB962C8B-B14F-4D97-AF65-F5344CB8AC3E}">
        <p14:creationId xmlns:p14="http://schemas.microsoft.com/office/powerpoint/2010/main" val="27524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2.2 Baseline Results</a:t>
            </a: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690688"/>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23539</TotalTime>
  <Words>2323</Words>
  <Application>Microsoft Macintosh PowerPoint</Application>
  <PresentationFormat>Widescreen</PresentationFormat>
  <Paragraphs>307</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260</cp:revision>
  <dcterms:created xsi:type="dcterms:W3CDTF">2018-05-23T17:43:54Z</dcterms:created>
  <dcterms:modified xsi:type="dcterms:W3CDTF">2019-10-23T21:27:53Z</dcterms:modified>
</cp:coreProperties>
</file>